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412" r:id="rId2"/>
    <p:sldId id="761" r:id="rId3"/>
    <p:sldId id="549" r:id="rId4"/>
    <p:sldId id="765" r:id="rId5"/>
    <p:sldId id="714" r:id="rId6"/>
    <p:sldId id="709" r:id="rId7"/>
    <p:sldId id="767" r:id="rId8"/>
    <p:sldId id="548" r:id="rId9"/>
    <p:sldId id="766" r:id="rId10"/>
    <p:sldId id="768" r:id="rId11"/>
    <p:sldId id="769" r:id="rId12"/>
    <p:sldId id="770" r:id="rId13"/>
    <p:sldId id="327" r:id="rId14"/>
    <p:sldId id="753" r:id="rId15"/>
    <p:sldId id="755" r:id="rId16"/>
    <p:sldId id="757" r:id="rId17"/>
    <p:sldId id="758" r:id="rId18"/>
    <p:sldId id="715" r:id="rId19"/>
    <p:sldId id="760" r:id="rId20"/>
    <p:sldId id="762" r:id="rId21"/>
    <p:sldId id="763" r:id="rId22"/>
    <p:sldId id="764" r:id="rId23"/>
  </p:sldIdLst>
  <p:sldSz cx="9144000" cy="6858000" type="screen4x3"/>
  <p:notesSz cx="10234613" cy="710406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Gill Sans MT" panose="020B0502020104020203" pitchFamily="34" charset="0"/>
      <p:regular r:id="rId36"/>
      <p:bold r:id="rId37"/>
      <p:italic r:id="rId38"/>
      <p:boldItalic r:id="rId39"/>
    </p:embeddedFont>
    <p:embeddedFont>
      <p:font typeface="Open Sans" panose="020B0604020202020204" charset="0"/>
      <p:regular r:id="rId40"/>
      <p:bold r:id="rId41"/>
      <p:italic r:id="rId42"/>
      <p:boldItalic r:id="rId43"/>
    </p:embeddedFont>
    <p:embeddedFont>
      <p:font typeface="Open Sans ExtraBold" panose="020B0604020202020204" charset="0"/>
      <p:bold r:id="rId44"/>
      <p:italic r:id="rId45"/>
      <p:boldItalic r:id="rId46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2AA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86425" autoAdjust="0"/>
  </p:normalViewPr>
  <p:slideViewPr>
    <p:cSldViewPr>
      <p:cViewPr varScale="1">
        <p:scale>
          <a:sx n="76" d="100"/>
          <a:sy n="76" d="100"/>
        </p:scale>
        <p:origin x="181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0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200" d="100"/>
        <a:sy n="200" d="100"/>
      </p:scale>
      <p:origin x="0" y="-3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304" cy="354818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023" y="1"/>
            <a:ext cx="4435304" cy="354818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r">
              <a:defRPr sz="1300"/>
            </a:lvl1pPr>
          </a:lstStyle>
          <a:p>
            <a:pPr>
              <a:defRPr/>
            </a:pPr>
            <a:fld id="{F7618D3F-1414-4585-A7E4-E2BF9B7FFFC7}" type="datetimeFigureOut">
              <a:rPr lang="de-DE"/>
              <a:pPr>
                <a:defRPr/>
              </a:pPr>
              <a:t>15.11.2022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8145"/>
            <a:ext cx="4435304" cy="354818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023" y="6748145"/>
            <a:ext cx="4435304" cy="354818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r">
              <a:defRPr sz="1300"/>
            </a:lvl1pPr>
          </a:lstStyle>
          <a:p>
            <a:pPr>
              <a:defRPr/>
            </a:pPr>
            <a:fld id="{3C2C6ABE-61D0-4EF8-9A1E-6C62CECD9E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304" cy="354818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023" y="1"/>
            <a:ext cx="4435304" cy="354818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64FBEF1-5FA8-4288-9F5A-0E64A78AEED7}" type="datetimeFigureOut">
              <a:rPr lang="de-DE"/>
              <a:pPr>
                <a:defRPr/>
              </a:pPr>
              <a:t>15.11.2022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9" tIns="49530" rIns="99059" bIns="4953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005" y="3374073"/>
            <a:ext cx="8188606" cy="3196662"/>
          </a:xfrm>
          <a:prstGeom prst="rect">
            <a:avLst/>
          </a:prstGeom>
        </p:spPr>
        <p:txBody>
          <a:bodyPr vert="horz" lIns="99059" tIns="49530" rIns="99059" bIns="4953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8145"/>
            <a:ext cx="4435304" cy="354818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023" y="6748145"/>
            <a:ext cx="4435304" cy="354818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BFB40E0-AE90-4930-80D4-DE3E3E58F5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2EC71-5C0F-4BBA-A5B2-A44114887F9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816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E4FAD-6378-438B-A46A-23B166FB860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370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E4FAD-6378-438B-A46A-23B166FB860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97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89EDB-259C-C041-9AD9-129DE594415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841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89EDB-259C-C041-9AD9-129DE594415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261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89EDB-259C-C041-9AD9-129DE594415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084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89EDB-259C-C041-9AD9-129DE594415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913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2EC71-5C0F-4BBA-A5B2-A44114887F9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5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E4FAD-6378-438B-A46A-23B166FB860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E4FAD-6378-438B-A46A-23B166FB860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9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E4FAD-6378-438B-A46A-23B166FB860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78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E4FAD-6378-438B-A46A-23B166FB860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17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E4FAD-6378-438B-A46A-23B166FB860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41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E4FAD-6378-438B-A46A-23B166FB860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844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E4FAD-6378-438B-A46A-23B166FB860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3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E4FAD-6378-438B-A46A-23B166FB860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99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B7377-48A3-2144-9BAB-C02CD6A60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31D042-B7AD-5345-9949-614BB4C5D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9F4777-4776-A443-AEDB-7182D2CE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79AADE-CB3D-734D-B6BF-940E92EE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AB176E-9E58-604F-A7AD-C856855F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44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7448A-9C3F-074F-B749-F12EA5B5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569C82-B8CB-D34B-A771-3979229F4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A17FC5-48F4-5648-A23B-CF102504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FAC10F-AFEA-9946-94BF-98F1E98A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D8C1B0-AC54-CB48-8E90-2BA75D65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11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344C261-8479-6E42-9313-F5571D8C1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7AE6AA-6BDF-6947-B69E-D31B0CAFF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298397-6640-724E-B5F6-7E4A0669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9DAB8C-CA17-F64F-A267-AE744DF0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0D1B03-E1B1-B447-8AF8-440B47C2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54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5EED3-471F-3340-8FE6-44C43D44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4228"/>
            <a:ext cx="7886700" cy="352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558EA2-7EAC-2F41-828A-FEF17AB02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77743" y="6519673"/>
            <a:ext cx="2057400" cy="163322"/>
          </a:xfrm>
        </p:spPr>
        <p:txBody>
          <a:bodyPr/>
          <a:lstStyle/>
          <a:p>
            <a:fld id="{1BDE01B2-6D6D-C14A-8AD6-E24C4EDA1558}" type="slidenum">
              <a:rPr lang="de-DE" smtClean="0">
                <a:solidFill>
                  <a:schemeClr val="tx2"/>
                </a:solidFill>
                <a:latin typeface="Open Sans" panose="020B0606030504020204" pitchFamily="34" charset="0"/>
              </a:rPr>
              <a:pPr/>
              <a:t>‹Nr.›</a:t>
            </a:fld>
            <a:r>
              <a:rPr lang="de-DE">
                <a:latin typeface="Open Sans" panose="020B0606030504020204" pitchFamily="34" charset="0"/>
              </a:rPr>
              <a:t> </a:t>
            </a:r>
            <a:r>
              <a:rPr lang="de-DE" b="1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|</a:t>
            </a:r>
            <a:endParaRPr lang="de-DE" b="1" dirty="0">
              <a:solidFill>
                <a:schemeClr val="bg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40BE35-165C-D940-83E3-DB1294D58C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1" y="1819930"/>
            <a:ext cx="7886699" cy="4041838"/>
          </a:xfrm>
        </p:spPr>
        <p:txBody>
          <a:bodyPr/>
          <a:lstStyle>
            <a:lvl1pPr>
              <a:spcAft>
                <a:spcPts val="0"/>
              </a:spcAft>
              <a:defRPr sz="1350"/>
            </a:lvl1pPr>
            <a:lvl2pPr>
              <a:spcAft>
                <a:spcPts val="0"/>
              </a:spcAft>
              <a:defRPr sz="1350"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 sz="1350"/>
            </a:lvl4pPr>
            <a:lvl5pPr>
              <a:spcAft>
                <a:spcPts val="0"/>
              </a:spcAft>
              <a:defRPr sz="135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889E79-26E7-6349-9AEB-F2EDA830E5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Energiewende für Einsteiger*innen | 15.06.2021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250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845">
          <p15:clr>
            <a:srgbClr val="FBAE40"/>
          </p15:clr>
        </p15:guide>
        <p15:guide id="5" orient="horz" pos="37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5EED3-471F-3340-8FE6-44C43D44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44228"/>
            <a:ext cx="7886700" cy="352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558EA2-7EAC-2F41-828A-FEF17AB02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77743" y="6519673"/>
            <a:ext cx="2057400" cy="163322"/>
          </a:xfrm>
        </p:spPr>
        <p:txBody>
          <a:bodyPr/>
          <a:lstStyle/>
          <a:p>
            <a:fld id="{1BDE01B2-6D6D-C14A-8AD6-E24C4EDA1558}" type="slidenum">
              <a:rPr lang="de-DE" smtClean="0">
                <a:solidFill>
                  <a:schemeClr val="tx2"/>
                </a:solidFill>
                <a:latin typeface="Open Sans" panose="020B0606030504020204" pitchFamily="34" charset="0"/>
              </a:rPr>
              <a:pPr/>
              <a:t>‹Nr.›</a:t>
            </a:fld>
            <a:r>
              <a:rPr lang="de-DE">
                <a:latin typeface="Open Sans" panose="020B0606030504020204" pitchFamily="34" charset="0"/>
              </a:rPr>
              <a:t> </a:t>
            </a:r>
            <a:r>
              <a:rPr lang="de-DE" b="1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|</a:t>
            </a:r>
            <a:endParaRPr lang="de-DE" b="1" dirty="0">
              <a:solidFill>
                <a:schemeClr val="bg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40BE35-165C-D940-83E3-DB1294D58C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1" y="1819930"/>
            <a:ext cx="7886699" cy="4041838"/>
          </a:xfrm>
        </p:spPr>
        <p:txBody>
          <a:bodyPr/>
          <a:lstStyle>
            <a:lvl1pPr>
              <a:spcAft>
                <a:spcPts val="0"/>
              </a:spcAft>
              <a:defRPr sz="1350"/>
            </a:lvl1pPr>
            <a:lvl2pPr>
              <a:spcAft>
                <a:spcPts val="0"/>
              </a:spcAft>
              <a:defRPr sz="1350"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 sz="1350"/>
            </a:lvl4pPr>
            <a:lvl5pPr>
              <a:spcAft>
                <a:spcPts val="0"/>
              </a:spcAft>
              <a:defRPr sz="1350"/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889E79-26E7-6349-9AEB-F2EDA830E58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Energiewende für Einsteiger*innen | 15.06.2021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108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529">
          <p15:clr>
            <a:srgbClr val="FBAE40"/>
          </p15:clr>
        </p15:guide>
        <p15:guide id="3" orient="horz" pos="845">
          <p15:clr>
            <a:srgbClr val="FBAE40"/>
          </p15:clr>
        </p15:guide>
        <p15:guide id="5" orient="horz" pos="37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A7100-E4CD-5548-B474-6191FFAF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59B347-0F51-4B43-ACDE-6858B131B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DED6F-12EA-E24F-9ED7-8CA83F76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C3DA41-7FF2-3741-BFFA-8AD9652B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A49102-019D-5149-86D7-1D46A8B9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67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31A74-346C-174F-8303-FDE54608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E46F60-9EF7-6D40-8AAF-D851B6AE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B398EB-BB64-E44B-8E82-2D5B465B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7DAB92-09A7-5F40-B443-E410BA8E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99CFA-AE34-B946-9075-B8ACB987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72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5FE4C-4166-A84E-827D-6257EFB0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95A579-02F0-764F-A1D6-913D958C5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C3C362-EB56-F94D-B522-1AFFB540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C67E32-0A67-6443-B454-C9E95B83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41277A-4B3C-BF42-837A-08E5E26F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060852-1502-9F45-A50C-F7EF14C4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31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C45EE-B1D9-5546-BB05-036247AA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C976E1-07AD-8041-8473-5F06C581D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A62558-5B10-694A-B039-BD3008931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765439-CB98-8643-B8A8-40D1E9D7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28853F-E665-E54B-8C84-2D542ED91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117850-3591-DE49-B9DE-23CAD152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56F0DB9-6798-F647-9C15-0210C22E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0747215-A42D-0644-88E2-11E9535D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22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4191C-35FD-AE4D-9DBF-DFE55809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8767FC-15A3-2E43-B9AC-6557F86F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96FCFB-A8F7-A541-ACD5-849A1912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88D89A-A3E0-DF43-A773-F3F7DDCA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67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422EAC-F92A-D149-BA95-A1C669B0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C50734-E883-234C-8172-9899E76D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451BD2-122D-9944-8CEA-4BF445BE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84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75867-2B5F-464E-9144-ACBB733B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E478FE-0077-0B4B-A84F-DF8135FB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DE9237-EA30-F646-BB87-35F4FDA79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659E2D-AFD3-7147-AB9D-2AE2A24B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7A1EAE-839A-2C41-B44D-7B927146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A476DE-0BFF-994D-AB0E-6C92C326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97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9605C-AC44-814D-82CE-4AB1E52D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D2B420-C006-4E4E-B6DC-CD0054331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C91866-8A5F-6047-A47D-CC9556A01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3D101A-0C4F-5044-9C60-71EE1652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D3CA4B-991F-634E-A9B2-15698535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B13144-E5CC-0846-9850-6ECCBE77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70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EB15C13-0556-5649-B74E-9E39505035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175375"/>
            <a:ext cx="9144000" cy="682625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FE14176-EADC-E042-BE4A-06307335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614"/>
            <a:ext cx="7886700" cy="68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FE4EB6-D15A-9D48-BE46-1D3CE51E4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3014CB-2BBF-8C4A-861D-DAFD17E0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416C-D031-1D47-B15C-C6898B32F49E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B32E6-F612-CC4F-8097-48B8D1D12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4084A-C2FD-B643-A9E4-7C208BE60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3284-F223-554F-A9A5-9BB7620545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71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braucherzentrale.de/wissen/energie/erneuerbare-energien/steckersolar-solarstrom-vom-balkon-direkt-in-die-steckdose-4471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hyperlink" Target="https://machdeinenstrom.d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vest.com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hyperlink" Target="https://wiwin.de/" TargetMode="External"/><Relationship Id="rId4" Type="http://schemas.openxmlformats.org/officeDocument/2006/relationships/hyperlink" Target="http://www.ecoligo.investment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beth-ev.d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ctrTitle"/>
          </p:nvPr>
        </p:nvSpPr>
        <p:spPr>
          <a:xfrm>
            <a:off x="441295" y="383208"/>
            <a:ext cx="7738103" cy="2232248"/>
          </a:xfrm>
        </p:spPr>
        <p:txBody>
          <a:bodyPr>
            <a:normAutofit/>
          </a:bodyPr>
          <a:lstStyle/>
          <a:p>
            <a:pPr lvl="0" algn="l"/>
            <a:r>
              <a:rPr lang="de-DE" sz="3600" b="1" dirty="0">
                <a:latin typeface="Century Gothic" panose="020B0502020202020204" pitchFamily="34" charset="0"/>
              </a:rPr>
              <a:t>Bürgerenergie und Kommunen – ein Gewinn für alle!  </a:t>
            </a:r>
            <a:br>
              <a:rPr lang="de-DE" b="1" dirty="0">
                <a:solidFill>
                  <a:srgbClr val="2AA62A"/>
                </a:solidFill>
                <a:latin typeface="Century Gothic" panose="020B0502020202020204" pitchFamily="34" charset="0"/>
              </a:rPr>
            </a:br>
            <a:br>
              <a:rPr lang="de-DE" sz="4000" b="1" dirty="0">
                <a:solidFill>
                  <a:srgbClr val="2AA62A"/>
                </a:solidFill>
                <a:latin typeface="Century Gothic" panose="020B0502020202020204" pitchFamily="34" charset="0"/>
              </a:rPr>
            </a:br>
            <a:br>
              <a:rPr lang="de-DE" sz="16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35687" y="5084295"/>
            <a:ext cx="8786842" cy="168072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de-DE" sz="2000" u="sng" dirty="0">
              <a:latin typeface="Century Gothic" panose="020B05020202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de-DE" sz="2000" dirty="0">
              <a:latin typeface="Century Gothic" panose="020B0502020202020204" pitchFamily="34" charset="0"/>
            </a:endParaRPr>
          </a:p>
        </p:txBody>
      </p:sp>
      <p:pic>
        <p:nvPicPr>
          <p:cNvPr id="8" name="Grafik 7" descr="Logo_BuergerEnergie TheV_Standar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042" y="1186787"/>
            <a:ext cx="2348446" cy="101807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9BE0B5E-00C9-4AB8-80DD-C3A91C5CF336}"/>
              </a:ext>
            </a:extLst>
          </p:cNvPr>
          <p:cNvSpPr txBox="1"/>
          <p:nvPr/>
        </p:nvSpPr>
        <p:spPr>
          <a:xfrm>
            <a:off x="467543" y="5661248"/>
            <a:ext cx="8354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entury Gothic" panose="020B0502020202020204" pitchFamily="34" charset="0"/>
              </a:rPr>
              <a:t>Online-Konferenz Strukturwandel: Zukunftsträchtige Perspektiven für Lausitzer Gemeinden</a:t>
            </a:r>
          </a:p>
          <a:p>
            <a:r>
              <a:rPr lang="de-DE" sz="1400" dirty="0">
                <a:latin typeface="Century Gothic" panose="020B0502020202020204" pitchFamily="34" charset="0"/>
              </a:rPr>
              <a:t>Bund für Umwelt und Naturschutz Sachsen e.V. 			      08.11.2022</a:t>
            </a:r>
          </a:p>
          <a:p>
            <a:endParaRPr lang="de-DE" sz="1400" dirty="0">
              <a:latin typeface="Century Gothic" panose="020B0502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56F803-7185-964B-B935-3C680B8AD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773705"/>
            <a:ext cx="5322679" cy="35484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5DF7834-1250-8E7F-2AA2-4BD518319D5B}"/>
              </a:ext>
            </a:extLst>
          </p:cNvPr>
          <p:cNvSpPr txBox="1"/>
          <p:nvPr/>
        </p:nvSpPr>
        <p:spPr>
          <a:xfrm>
            <a:off x="6373375" y="2353205"/>
            <a:ext cx="273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Century Gothic" panose="020B0502020202020204" pitchFamily="34" charset="0"/>
                <a:cs typeface="Arial" panose="020B0604020202020204" pitchFamily="34" charset="0"/>
              </a:rPr>
              <a:t>Marcel Schwalbach</a:t>
            </a:r>
            <a:br>
              <a:rPr lang="de-DE" sz="18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de-DE" sz="18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BürgerEnergie</a:t>
            </a:r>
            <a:r>
              <a:rPr lang="de-DE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 Thüringen e.V.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44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0" y="820738"/>
            <a:ext cx="9144000" cy="0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 bwMode="auto">
          <a:xfrm>
            <a:off x="384968" y="98747"/>
            <a:ext cx="8374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Unterstützungsmöglichkeiten der Kommune</a:t>
            </a:r>
          </a:p>
        </p:txBody>
      </p:sp>
      <p:pic>
        <p:nvPicPr>
          <p:cNvPr id="9" name="Grafik 8" descr="Logo_BuergerEnergie TheV_Standar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1"/>
            <a:ext cx="1857356" cy="80518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B6A899-F993-4F17-968C-8E72504FA7B0}"/>
              </a:ext>
            </a:extLst>
          </p:cNvPr>
          <p:cNvSpPr txBox="1"/>
          <p:nvPr/>
        </p:nvSpPr>
        <p:spPr>
          <a:xfrm>
            <a:off x="365061" y="1124744"/>
            <a:ext cx="82194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Sie </a:t>
            </a:r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können selbst Teil von Energiegemeinschaften 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werden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Sie können </a:t>
            </a:r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öffentlichen Raum 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zur Verfügung stellen und Energiegenossenschaften die Möglichkeit bieten, sich an </a:t>
            </a:r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öffentlichen Ausschreibungen 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zu beteiligen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Sie können das </a:t>
            </a:r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Bewusstsein schärfen 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und </a:t>
            </a:r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kommunales Personal und Ressourcen gemeinsam nutzen,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z. B. durch die Mitgliedschaft im Vorstand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Sie können </a:t>
            </a:r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konkrete Ziele 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für die Förderung von Energiegenossenschaften festlegen und sie zu einem festen Bestandteil ihrer Klima- und Energiepläne machen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Sie können verschiedene </a:t>
            </a:r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Interessengruppen zusammenbringen 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und Innovationen durch Mitgestaltung und Bürgerbeteiligung fördern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de-DE" sz="16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402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0" y="820738"/>
            <a:ext cx="9144000" cy="0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 bwMode="auto">
          <a:xfrm>
            <a:off x="384968" y="98747"/>
            <a:ext cx="8374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Beispiele national</a:t>
            </a:r>
          </a:p>
        </p:txBody>
      </p:sp>
      <p:pic>
        <p:nvPicPr>
          <p:cNvPr id="9" name="Grafik 8" descr="Logo_BuergerEnergie TheV_Standar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46605"/>
            <a:ext cx="1749852" cy="75858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B6A899-F993-4F17-968C-8E72504FA7B0}"/>
              </a:ext>
            </a:extLst>
          </p:cNvPr>
          <p:cNvSpPr txBox="1"/>
          <p:nvPr/>
        </p:nvSpPr>
        <p:spPr>
          <a:xfrm>
            <a:off x="365061" y="1124744"/>
            <a:ext cx="8219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de-DE" sz="1600" b="1" dirty="0">
                <a:latin typeface="Century Gothic" panose="020B0502020202020204" pitchFamily="34" charset="0"/>
              </a:rPr>
              <a:t>Windpark </a:t>
            </a:r>
            <a:r>
              <a:rPr lang="de-DE" sz="1600" b="1" dirty="0" err="1">
                <a:latin typeface="Century Gothic" panose="020B0502020202020204" pitchFamily="34" charset="0"/>
              </a:rPr>
              <a:t>Uthleben</a:t>
            </a:r>
            <a:r>
              <a:rPr lang="de-DE" sz="1600" b="1" dirty="0">
                <a:latin typeface="Century Gothic" panose="020B0502020202020204" pitchFamily="34" charset="0"/>
              </a:rPr>
              <a:t> </a:t>
            </a:r>
            <a:r>
              <a:rPr lang="de-DE" sz="1600" dirty="0">
                <a:latin typeface="Century Gothic" panose="020B0502020202020204" pitchFamily="34" charset="0"/>
              </a:rPr>
              <a:t>bei Nordhausen: An der Betreibergesellschaft von zwei Windrädern sind die Stadtwerke Nordhausen mit 51 % und an den restlichen 49 % sind fünf Thüringer Energiegenossenschaften beteiligt</a:t>
            </a:r>
          </a:p>
          <a:p>
            <a:pPr marL="342900" indent="-342900" algn="just">
              <a:buFont typeface="+mj-lt"/>
              <a:buAutoNum type="arabicParenR"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de-DE" sz="1600" b="1" dirty="0">
                <a:latin typeface="Century Gothic" panose="020B0502020202020204" pitchFamily="34" charset="0"/>
              </a:rPr>
              <a:t>Solarpark Rittersdorf</a:t>
            </a:r>
            <a:r>
              <a:rPr lang="de-DE" sz="1600" dirty="0">
                <a:latin typeface="Century Gothic" panose="020B0502020202020204" pitchFamily="34" charset="0"/>
              </a:rPr>
              <a:t>, Weimarer Land: Die Energiegenossenschaft Ilmtal eG (mit Sitz in Weimar) hat eine Fläche auf einer alten Deponie vom Landkreis gepachtet.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7FA770-9B6B-F0D6-9832-5C9B234C23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r="19603"/>
          <a:stretch/>
        </p:blipFill>
        <p:spPr>
          <a:xfrm>
            <a:off x="683568" y="2940626"/>
            <a:ext cx="4032448" cy="30086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4D695B7-F1DB-229E-6DF5-64760B7B5B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66" y="2940626"/>
            <a:ext cx="3851565" cy="28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0" y="820738"/>
            <a:ext cx="9144000" cy="0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 bwMode="auto">
          <a:xfrm>
            <a:off x="384968" y="98747"/>
            <a:ext cx="8374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Beispiele international</a:t>
            </a:r>
          </a:p>
        </p:txBody>
      </p:sp>
      <p:pic>
        <p:nvPicPr>
          <p:cNvPr id="9" name="Grafik 8" descr="Logo_BuergerEnergie TheV_Standar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1"/>
            <a:ext cx="1857356" cy="80518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B6A899-F993-4F17-968C-8E72504FA7B0}"/>
              </a:ext>
            </a:extLst>
          </p:cNvPr>
          <p:cNvSpPr txBox="1"/>
          <p:nvPr/>
        </p:nvSpPr>
        <p:spPr>
          <a:xfrm>
            <a:off x="365061" y="1124744"/>
            <a:ext cx="821947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342900">
              <a:buFont typeface="+mj-lt"/>
              <a:buAutoNum type="arabicParenR"/>
            </a:pPr>
            <a:r>
              <a:rPr lang="de-DE" sz="1600" b="1" dirty="0">
                <a:latin typeface="Century Gothic" panose="020B0502020202020204" pitchFamily="34" charset="0"/>
              </a:rPr>
              <a:t>Stadt </a:t>
            </a:r>
            <a:r>
              <a:rPr lang="de-DE" sz="1600" b="1" dirty="0" err="1">
                <a:latin typeface="Century Gothic" panose="020B0502020202020204" pitchFamily="34" charset="0"/>
              </a:rPr>
              <a:t>Eeklo</a:t>
            </a:r>
            <a:r>
              <a:rPr lang="de-DE" sz="1600" b="1" dirty="0">
                <a:latin typeface="Century Gothic" panose="020B0502020202020204" pitchFamily="34" charset="0"/>
              </a:rPr>
              <a:t> </a:t>
            </a:r>
            <a:r>
              <a:rPr lang="de-DE" sz="1600" dirty="0">
                <a:latin typeface="Century Gothic" panose="020B0502020202020204" pitchFamily="34" charset="0"/>
              </a:rPr>
              <a:t>und</a:t>
            </a:r>
            <a:r>
              <a:rPr lang="de-DE" sz="1600" b="1" dirty="0">
                <a:latin typeface="Century Gothic" panose="020B0502020202020204" pitchFamily="34" charset="0"/>
              </a:rPr>
              <a:t> Stadt </a:t>
            </a:r>
            <a:r>
              <a:rPr lang="de-DE" sz="1600" b="1" dirty="0" err="1">
                <a:latin typeface="Century Gothic" panose="020B0502020202020204" pitchFamily="34" charset="0"/>
              </a:rPr>
              <a:t>Ghent</a:t>
            </a:r>
            <a:r>
              <a:rPr lang="de-DE" sz="1600" b="1" dirty="0">
                <a:latin typeface="Century Gothic" panose="020B0502020202020204" pitchFamily="34" charset="0"/>
              </a:rPr>
              <a:t> </a:t>
            </a:r>
            <a:r>
              <a:rPr lang="de-DE" sz="1600" dirty="0">
                <a:latin typeface="Century Gothic" panose="020B0502020202020204" pitchFamily="34" charset="0"/>
              </a:rPr>
              <a:t>haben soziale Kriterien in Ausschreibungen integriert: 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de-DE" sz="1600" dirty="0">
                <a:latin typeface="Century Gothic" panose="020B0502020202020204" pitchFamily="34" charset="0"/>
              </a:rPr>
              <a:t>Mehrwert für Bürger muss geschaffen werden 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r>
              <a:rPr lang="de-DE" sz="1600" dirty="0">
                <a:latin typeface="Century Gothic" panose="020B0502020202020204" pitchFamily="34" charset="0"/>
              </a:rPr>
              <a:t>Bis zu 50% Bürgerbeteiligung muss gewährleistet werden</a:t>
            </a:r>
          </a:p>
          <a:p>
            <a:pPr marL="971550" lvl="1" indent="-342900">
              <a:buFont typeface="Arial" panose="020B0604020202020204" pitchFamily="34" charset="0"/>
              <a:buChar char="•"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de-DE" sz="1600" dirty="0">
                <a:latin typeface="Century Gothic" panose="020B0502020202020204" pitchFamily="34" charset="0"/>
              </a:rPr>
              <a:t>In </a:t>
            </a:r>
            <a:r>
              <a:rPr lang="de-DE" sz="1600" b="1" dirty="0">
                <a:latin typeface="Century Gothic" panose="020B0502020202020204" pitchFamily="34" charset="0"/>
              </a:rPr>
              <a:t>Valencia</a:t>
            </a:r>
            <a:r>
              <a:rPr lang="de-DE" sz="1600" dirty="0">
                <a:latin typeface="Century Gothic" panose="020B0502020202020204" pitchFamily="34" charset="0"/>
              </a:rPr>
              <a:t>, Spanien, werden </a:t>
            </a:r>
            <a:r>
              <a:rPr lang="de-DE" sz="1600" b="1" dirty="0">
                <a:latin typeface="Century Gothic" panose="020B0502020202020204" pitchFamily="34" charset="0"/>
              </a:rPr>
              <a:t>öffentliche Dächer </a:t>
            </a:r>
            <a:r>
              <a:rPr lang="de-DE" sz="1600" dirty="0">
                <a:latin typeface="Century Gothic" panose="020B0502020202020204" pitchFamily="34" charset="0"/>
              </a:rPr>
              <a:t>den Energiegemeinschaften für PV-Anlagen zur Verfügung gestellt.</a:t>
            </a:r>
          </a:p>
          <a:p>
            <a:pPr marL="342900" indent="-342900" algn="just">
              <a:buFont typeface="+mj-lt"/>
              <a:buAutoNum type="arabicParenR"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de-DE" sz="1600" dirty="0">
                <a:latin typeface="Century Gothic" panose="020B0502020202020204" pitchFamily="34" charset="0"/>
              </a:rPr>
              <a:t>In </a:t>
            </a:r>
            <a:r>
              <a:rPr lang="de-DE" sz="1600" b="1" dirty="0">
                <a:latin typeface="Century Gothic" panose="020B0502020202020204" pitchFamily="34" charset="0"/>
              </a:rPr>
              <a:t>Bristol</a:t>
            </a:r>
            <a:r>
              <a:rPr lang="de-DE" sz="1600" dirty="0">
                <a:latin typeface="Century Gothic" panose="020B0502020202020204" pitchFamily="34" charset="0"/>
              </a:rPr>
              <a:t>, Vereinigtes Königreich, hat der Stadtrat den </a:t>
            </a:r>
            <a:r>
              <a:rPr lang="de-DE" sz="1600" b="1" dirty="0">
                <a:latin typeface="Century Gothic" panose="020B0502020202020204" pitchFamily="34" charset="0"/>
              </a:rPr>
              <a:t>Bristol Community Energy Fund </a:t>
            </a:r>
            <a:r>
              <a:rPr lang="de-DE" sz="1600" dirty="0">
                <a:latin typeface="Century Gothic" panose="020B0502020202020204" pitchFamily="34" charset="0"/>
              </a:rPr>
              <a:t>eingerichtet. Ziel ist es, die Versorgung mit erneuerbaren Energien in Bristol zu erhöhen und das Energieverhalten der Menschen zu ändern. Zu den Zuschussempfängern gehört die </a:t>
            </a:r>
            <a:r>
              <a:rPr lang="de-DE" sz="1600" b="1" dirty="0">
                <a:latin typeface="Century Gothic" panose="020B0502020202020204" pitchFamily="34" charset="0"/>
              </a:rPr>
              <a:t>Bristol Energy </a:t>
            </a:r>
            <a:r>
              <a:rPr lang="de-DE" sz="1600" b="1" dirty="0" err="1">
                <a:latin typeface="Century Gothic" panose="020B0502020202020204" pitchFamily="34" charset="0"/>
              </a:rPr>
              <a:t>Cooperative</a:t>
            </a:r>
            <a:r>
              <a:rPr lang="de-DE" sz="1600" dirty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Energiegä</a:t>
            </a:r>
            <a:r>
              <a:rPr lang="de-DE" sz="1600" b="1" dirty="0">
                <a:latin typeface="Century Gothic" panose="020B0502020202020204" pitchFamily="34" charset="0"/>
              </a:rPr>
              <a:t>rten</a:t>
            </a:r>
            <a:r>
              <a:rPr lang="de-DE" sz="1600" dirty="0">
                <a:latin typeface="Century Gothic" panose="020B0502020202020204" pitchFamily="34" charset="0"/>
              </a:rPr>
              <a:t> in den Niederladen: ein Konzept der niederländischen gemeinnützigen Stiftung “</a:t>
            </a:r>
            <a:r>
              <a:rPr lang="de-DE" sz="1600" dirty="0" err="1">
                <a:latin typeface="Century Gothic" panose="020B0502020202020204" pitchFamily="34" charset="0"/>
              </a:rPr>
              <a:t>Natuur</a:t>
            </a:r>
            <a:r>
              <a:rPr lang="de-DE" sz="1600" dirty="0">
                <a:latin typeface="Century Gothic" panose="020B0502020202020204" pitchFamily="34" charset="0"/>
              </a:rPr>
              <a:t> en </a:t>
            </a:r>
            <a:r>
              <a:rPr lang="de-DE" sz="1600" dirty="0" err="1">
                <a:latin typeface="Century Gothic" panose="020B0502020202020204" pitchFamily="34" charset="0"/>
              </a:rPr>
              <a:t>Milieufederaties</a:t>
            </a:r>
            <a:r>
              <a:rPr lang="de-DE" sz="1600" dirty="0">
                <a:latin typeface="Century Gothic" panose="020B0502020202020204" pitchFamily="34" charset="0"/>
              </a:rPr>
              <a:t>” (NMF), die multifunktionale und biodiverse Energieparks für und mit der lokalen Bevölkerung entwirft und anlegt. Die Energieparks sind für die Öffentlichkeit zugänglich, bieten Erholungs- und Bildungsangebote und beziehen die lokale Bevölkerung von der Planung bis zur Umsetzung und Pflege mit ein</a:t>
            </a:r>
          </a:p>
          <a:p>
            <a:pPr marL="342900" indent="-342900" algn="just">
              <a:buFont typeface="+mj-lt"/>
              <a:buAutoNum type="arabicParenR"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de-DE" sz="16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362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A77E6-0F72-1A49-8B89-E2B636F9C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ist echter Ökostrom?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854677-6F93-7F41-AF22-DB9A244A7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433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9A106-4FCC-A74B-AB62-4B4BEDD0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1"/>
                </a:solidFill>
              </a:rPr>
              <a:t>Unsere bisherige Energieversorgung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229BF0-E3C3-FE4E-8784-80D25563E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01B2-6D6D-C14A-8AD6-E24C4EDA1558}" type="slidenum">
              <a:rPr lang="de-DE" smtClean="0">
                <a:solidFill>
                  <a:schemeClr val="tx2"/>
                </a:solidFill>
                <a:latin typeface="Open Sans" panose="020B0606030504020204" pitchFamily="34" charset="0"/>
              </a:rPr>
              <a:pPr/>
              <a:t>14</a:t>
            </a:fld>
            <a:r>
              <a:rPr lang="de-DE">
                <a:latin typeface="Open Sans" panose="020B0606030504020204" pitchFamily="34" charset="0"/>
              </a:rPr>
              <a:t> </a:t>
            </a:r>
            <a:r>
              <a:rPr lang="de-DE" b="1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|</a:t>
            </a:r>
            <a:endParaRPr lang="de-DE" b="1" dirty="0">
              <a:solidFill>
                <a:schemeClr val="bg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6" name="Bild 21">
            <a:extLst>
              <a:ext uri="{FF2B5EF4-FFF2-40B4-BE49-F238E27FC236}">
                <a16:creationId xmlns:a16="http://schemas.microsoft.com/office/drawing/2014/main" id="{374D7A56-733B-0842-BB90-E1288F04FA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444" y="2236871"/>
            <a:ext cx="6899112" cy="310306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DC4B712-FAE6-B645-B1B2-92D2F9B3365C}"/>
              </a:ext>
            </a:extLst>
          </p:cNvPr>
          <p:cNvSpPr/>
          <p:nvPr/>
        </p:nvSpPr>
        <p:spPr>
          <a:xfrm>
            <a:off x="6278881" y="4654747"/>
            <a:ext cx="151892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latin typeface="Gill Sans MT"/>
                <a:cs typeface="Gill Sans MT"/>
              </a:rPr>
              <a:t>Borschemich</a:t>
            </a:r>
            <a:r>
              <a:rPr lang="de-DE" dirty="0">
                <a:latin typeface="Gill Sans MT"/>
                <a:cs typeface="Gill Sans MT"/>
              </a:rPr>
              <a:t>/</a:t>
            </a:r>
            <a:br>
              <a:rPr lang="de-DE" dirty="0">
                <a:latin typeface="Gill Sans MT"/>
                <a:cs typeface="Gill Sans MT"/>
              </a:rPr>
            </a:br>
            <a:r>
              <a:rPr lang="de-DE" dirty="0">
                <a:latin typeface="Gill Sans MT"/>
                <a:cs typeface="Gill Sans MT"/>
              </a:rPr>
              <a:t>Garzweiler (NRW)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309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9A106-4FCC-A74B-AB62-4B4BEDD0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1"/>
                </a:solidFill>
              </a:rPr>
              <a:t>Die Alternativen sind verfügbar!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229BF0-E3C3-FE4E-8784-80D25563E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01B2-6D6D-C14A-8AD6-E24C4EDA1558}" type="slidenum">
              <a:rPr lang="de-DE" smtClean="0">
                <a:solidFill>
                  <a:schemeClr val="tx2"/>
                </a:solidFill>
                <a:latin typeface="Open Sans" panose="020B0606030504020204" pitchFamily="34" charset="0"/>
              </a:rPr>
              <a:pPr/>
              <a:t>15</a:t>
            </a:fld>
            <a:r>
              <a:rPr lang="de-DE">
                <a:latin typeface="Open Sans" panose="020B0606030504020204" pitchFamily="34" charset="0"/>
              </a:rPr>
              <a:t> </a:t>
            </a:r>
            <a:r>
              <a:rPr lang="de-DE" b="1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|</a:t>
            </a:r>
            <a:endParaRPr lang="de-DE" b="1" dirty="0">
              <a:solidFill>
                <a:schemeClr val="bg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8" name="Bild 3">
            <a:extLst>
              <a:ext uri="{FF2B5EF4-FFF2-40B4-BE49-F238E27FC236}">
                <a16:creationId xmlns:a16="http://schemas.microsoft.com/office/drawing/2014/main" id="{29850D3C-451A-5048-A420-D18831E90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501" y="2246810"/>
            <a:ext cx="6884999" cy="310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5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B5F35-B4E6-BE43-A755-D71D5B42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Kriterien für echten Ökostrom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770919-D2D4-2149-8BF7-670F5BA7B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01B2-6D6D-C14A-8AD6-E24C4EDA1558}" type="slidenum">
              <a:rPr lang="de-DE" smtClean="0">
                <a:solidFill>
                  <a:schemeClr val="tx2"/>
                </a:solidFill>
                <a:latin typeface="Open Sans" panose="020B0606030504020204" pitchFamily="34" charset="0"/>
              </a:rPr>
              <a:pPr/>
              <a:t>16</a:t>
            </a:fld>
            <a:r>
              <a:rPr lang="de-DE">
                <a:latin typeface="Open Sans" panose="020B0606030504020204" pitchFamily="34" charset="0"/>
              </a:rPr>
              <a:t> </a:t>
            </a:r>
            <a:r>
              <a:rPr lang="de-DE" b="1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|</a:t>
            </a:r>
            <a:endParaRPr lang="de-DE" b="1" dirty="0">
              <a:solidFill>
                <a:schemeClr val="bg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E2CB0A-1F32-6B4A-8D7A-9C78CD09D3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1" y="2222197"/>
            <a:ext cx="3943350" cy="3031379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28282"/>
                </a:solidFill>
              </a:rPr>
              <a:t>100 % Ökostrom</a:t>
            </a:r>
            <a:r>
              <a:rPr lang="de-DE" dirty="0"/>
              <a:t> </a:t>
            </a:r>
          </a:p>
          <a:p>
            <a:pPr marL="484313" lvl="1" indent="-214313"/>
            <a:r>
              <a:rPr lang="de-DE" dirty="0"/>
              <a:t>Anbieter bietet keine konventionellen Stromtarife an </a:t>
            </a:r>
          </a:p>
          <a:p>
            <a:pPr marL="484313" lvl="1" indent="-214313"/>
            <a:r>
              <a:rPr lang="de-DE" dirty="0"/>
              <a:t>Direkte Lieferbeziehungen statt </a:t>
            </a:r>
            <a:r>
              <a:rPr lang="de-DE" dirty="0" err="1"/>
              <a:t>Zertifikatehandel</a:t>
            </a: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28282"/>
                </a:solidFill>
              </a:rPr>
              <a:t>Unabhängigkeit</a:t>
            </a:r>
            <a:r>
              <a:rPr lang="de-DE" dirty="0"/>
              <a:t>: Keine Verstrickung mit Kohle- oder Atomkonzernen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28282"/>
                </a:solidFill>
              </a:rPr>
              <a:t>Zusätzlichkeit</a:t>
            </a:r>
            <a:r>
              <a:rPr lang="de-DE" dirty="0"/>
              <a:t>: Anbieter investiert pro verbrauchter kWh in Energiewende-Projekte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E9A0D5-86A8-6743-BB40-AB910E9F37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850" y="2013268"/>
            <a:ext cx="2695575" cy="1876425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2C22AF-5055-6045-BDD6-8ED7F7575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087" y="3524250"/>
            <a:ext cx="1617263" cy="19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8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9A106-4FCC-A74B-AB62-4B4BEDD0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Robin Wood hat alle Stromanbieter geprüft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D229BF0-E3C3-FE4E-8784-80D25563E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01B2-6D6D-C14A-8AD6-E24C4EDA1558}" type="slidenum">
              <a:rPr lang="de-DE" smtClean="0">
                <a:solidFill>
                  <a:schemeClr val="tx2"/>
                </a:solidFill>
                <a:latin typeface="Open Sans" panose="020B0606030504020204" pitchFamily="34" charset="0"/>
              </a:rPr>
              <a:pPr/>
              <a:t>17</a:t>
            </a:fld>
            <a:r>
              <a:rPr lang="de-DE">
                <a:latin typeface="Open Sans" panose="020B0606030504020204" pitchFamily="34" charset="0"/>
              </a:rPr>
              <a:t> </a:t>
            </a:r>
            <a:r>
              <a:rPr lang="de-DE" b="1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|</a:t>
            </a:r>
            <a:endParaRPr lang="de-DE" b="1" dirty="0">
              <a:solidFill>
                <a:schemeClr val="bg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DC4B712-FAE6-B645-B1B2-92D2F9B3365C}"/>
              </a:ext>
            </a:extLst>
          </p:cNvPr>
          <p:cNvSpPr/>
          <p:nvPr/>
        </p:nvSpPr>
        <p:spPr>
          <a:xfrm>
            <a:off x="3086100" y="5385294"/>
            <a:ext cx="2971800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latin typeface="Gill Sans MT"/>
                <a:cs typeface="Gill Sans MT"/>
              </a:rPr>
              <a:t>https://</a:t>
            </a:r>
            <a:r>
              <a:rPr lang="de-DE" sz="1200" dirty="0" err="1">
                <a:latin typeface="Gill Sans MT"/>
                <a:cs typeface="Gill Sans MT"/>
              </a:rPr>
              <a:t>www.robinwood.de</a:t>
            </a:r>
            <a:r>
              <a:rPr lang="de-DE" sz="1200" dirty="0">
                <a:latin typeface="Gill Sans MT"/>
                <a:cs typeface="Gill Sans MT"/>
              </a:rPr>
              <a:t>/</a:t>
            </a:r>
            <a:r>
              <a:rPr lang="de-DE" sz="1200" dirty="0" err="1">
                <a:latin typeface="Gill Sans MT"/>
                <a:cs typeface="Gill Sans MT"/>
              </a:rPr>
              <a:t>oekostromreport</a:t>
            </a:r>
            <a:endParaRPr lang="de-DE" sz="1200" dirty="0">
              <a:latin typeface="Gill Sans MT"/>
              <a:cs typeface="Gill Sans MT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2378B8E-444C-E641-B47E-721D4F1CFD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74" y="2100593"/>
            <a:ext cx="3600450" cy="3171825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88FF7AB6-1F96-8F45-9839-E0982D8378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378" y="2062810"/>
            <a:ext cx="3600074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3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DC2757-1B2C-4117-9758-E5F541CC4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3B4D299-FC68-4E98-AF9C-18F549875403}"/>
              </a:ext>
            </a:extLst>
          </p:cNvPr>
          <p:cNvSpPr txBox="1"/>
          <p:nvPr/>
        </p:nvSpPr>
        <p:spPr>
          <a:xfrm>
            <a:off x="2291441" y="477359"/>
            <a:ext cx="5038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Der </a:t>
            </a:r>
            <a:r>
              <a:rPr lang="de-DE" sz="2800" b="1" dirty="0" err="1"/>
              <a:t>BürgerEnergie</a:t>
            </a:r>
            <a:r>
              <a:rPr lang="de-DE" sz="2800" b="1" dirty="0"/>
              <a:t>-Kreislauf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E176EA5-5501-124C-8875-B635197CCE4C}"/>
              </a:ext>
            </a:extLst>
          </p:cNvPr>
          <p:cNvSpPr/>
          <p:nvPr/>
        </p:nvSpPr>
        <p:spPr>
          <a:xfrm>
            <a:off x="611560" y="1143908"/>
            <a:ext cx="8064896" cy="4856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63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B5F35-B4E6-BE43-A755-D71D5B42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Ein Wechsel lohnt sich – für dich und das Klima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770919-D2D4-2149-8BF7-670F5BA7B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01B2-6D6D-C14A-8AD6-E24C4EDA1558}" type="slidenum">
              <a:rPr lang="de-DE" smtClean="0">
                <a:solidFill>
                  <a:schemeClr val="tx2"/>
                </a:solidFill>
                <a:latin typeface="Open Sans" panose="020B0606030504020204" pitchFamily="34" charset="0"/>
              </a:rPr>
              <a:pPr/>
              <a:t>19</a:t>
            </a:fld>
            <a:r>
              <a:rPr lang="de-DE">
                <a:latin typeface="Open Sans" panose="020B0606030504020204" pitchFamily="34" charset="0"/>
              </a:rPr>
              <a:t> </a:t>
            </a:r>
            <a:r>
              <a:rPr lang="de-DE" b="1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|</a:t>
            </a:r>
            <a:endParaRPr lang="de-DE" b="1" dirty="0">
              <a:solidFill>
                <a:schemeClr val="bg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E2CB0A-1F32-6B4A-8D7A-9C78CD09D3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1" y="2222197"/>
            <a:ext cx="3943350" cy="3031379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/>
              <a:t>Jeder Haushalt darf selbst über Stromversorgung entscheiden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/>
              <a:t>Echter Ökostrom i.d.R. deutlich günstiger als Grundversorgung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/>
              <a:t>Wechsel dauert 5-10 Minuten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/>
              <a:t>Neuer Versorger übernimmt Kündigung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/>
              <a:t>Keine Unterbrechung der Stromversorgung, da keine technischen Umbauten notwendig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/>
              <a:t>Faire Vertragsbedingungen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/>
              <a:t>Das gute Gefühl, die Energiewende aktiv zu unterstützen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722424-F485-A641-9664-11135AF0BF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237" y="2086234"/>
            <a:ext cx="1761013" cy="17610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93A8F0A-01BF-0F42-871B-D8CD2AAE2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361" y="4272141"/>
            <a:ext cx="2290763" cy="684119"/>
          </a:xfrm>
          <a:prstGeom prst="rect">
            <a:avLst/>
          </a:prstGeom>
        </p:spPr>
      </p:pic>
      <p:cxnSp>
        <p:nvCxnSpPr>
          <p:cNvPr id="9" name="Gewinkelte Verbindung 8">
            <a:extLst>
              <a:ext uri="{FF2B5EF4-FFF2-40B4-BE49-F238E27FC236}">
                <a16:creationId xmlns:a16="http://schemas.microsoft.com/office/drawing/2014/main" id="{8012F409-C1C2-E744-B54F-2E29249761BC}"/>
              </a:ext>
            </a:extLst>
          </p:cNvPr>
          <p:cNvCxnSpPr>
            <a:cxnSpLocks/>
          </p:cNvCxnSpPr>
          <p:nvPr/>
        </p:nvCxnSpPr>
        <p:spPr>
          <a:xfrm rot="5400000">
            <a:off x="6551974" y="3922558"/>
            <a:ext cx="661064" cy="9525"/>
          </a:xfrm>
          <a:prstGeom prst="bentConnector3">
            <a:avLst>
              <a:gd name="adj1" fmla="val 50000"/>
            </a:avLst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3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3B4D299-FC68-4E98-AF9C-18F549875403}"/>
              </a:ext>
            </a:extLst>
          </p:cNvPr>
          <p:cNvSpPr txBox="1"/>
          <p:nvPr/>
        </p:nvSpPr>
        <p:spPr>
          <a:xfrm>
            <a:off x="611560" y="54868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Möglichkeiten der persönlichen Energiewende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E82F65-40CE-5249-915D-350CEE607EE6}"/>
              </a:ext>
            </a:extLst>
          </p:cNvPr>
          <p:cNvSpPr txBox="1"/>
          <p:nvPr/>
        </p:nvSpPr>
        <p:spPr>
          <a:xfrm>
            <a:off x="585533" y="1268760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de-DE" sz="2800" dirty="0"/>
              <a:t>Mitgliedschaft Energiegenossenschaft</a:t>
            </a:r>
          </a:p>
          <a:p>
            <a:pPr marL="457200" indent="-457200">
              <a:buFontTx/>
              <a:buChar char="-"/>
            </a:pPr>
            <a:r>
              <a:rPr lang="de-DE" sz="2800" dirty="0"/>
              <a:t>„Echten“ Ökostrom beziehen</a:t>
            </a:r>
          </a:p>
          <a:p>
            <a:pPr marL="457200" indent="-457200">
              <a:buFontTx/>
              <a:buChar char="-"/>
            </a:pPr>
            <a:r>
              <a:rPr lang="de-DE" sz="2800" dirty="0"/>
              <a:t>Balkonsolarmodule</a:t>
            </a:r>
          </a:p>
          <a:p>
            <a:pPr marL="457200" indent="-457200">
              <a:buFontTx/>
              <a:buChar char="-"/>
            </a:pPr>
            <a:r>
              <a:rPr lang="de-DE" sz="2800" dirty="0" err="1"/>
              <a:t>Crowdinvesting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99237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B5F35-B4E6-BE43-A755-D71D5B42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Balkonmodule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770919-D2D4-2149-8BF7-670F5BA7B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01B2-6D6D-C14A-8AD6-E24C4EDA1558}" type="slidenum">
              <a:rPr lang="de-DE" smtClean="0">
                <a:solidFill>
                  <a:schemeClr val="tx2"/>
                </a:solidFill>
                <a:latin typeface="Open Sans" panose="020B0606030504020204" pitchFamily="34" charset="0"/>
              </a:rPr>
              <a:pPr/>
              <a:t>20</a:t>
            </a:fld>
            <a:r>
              <a:rPr lang="de-DE">
                <a:latin typeface="Open Sans" panose="020B0606030504020204" pitchFamily="34" charset="0"/>
              </a:rPr>
              <a:t> </a:t>
            </a:r>
            <a:r>
              <a:rPr lang="de-DE" b="1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|</a:t>
            </a:r>
            <a:endParaRPr lang="de-DE" b="1" dirty="0">
              <a:solidFill>
                <a:schemeClr val="bg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E2CB0A-1F32-6B4A-8D7A-9C78CD09D3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1" y="1772816"/>
            <a:ext cx="3943348" cy="4248472"/>
          </a:xfrm>
        </p:spPr>
        <p:txBody>
          <a:bodyPr>
            <a:normAutofit/>
          </a:bodyPr>
          <a:lstStyle/>
          <a:p>
            <a:pPr fontAlgn="base"/>
            <a:r>
              <a:rPr lang="de-DE" sz="1400" dirty="0"/>
              <a:t>Auch auf dem Balkon oder der Terrasse können Sie selbst Solarstrom erzeugen und im Haushalt verbrauchen.</a:t>
            </a:r>
          </a:p>
          <a:p>
            <a:pPr fontAlgn="base"/>
            <a:r>
              <a:rPr lang="de-DE" sz="1400" dirty="0"/>
              <a:t>Stecker-Solargeräte produzieren Strom für den Eigenbedarf, sind aber nicht für die Netzeinspeisung gedacht.</a:t>
            </a:r>
          </a:p>
          <a:p>
            <a:pPr fontAlgn="base"/>
            <a:r>
              <a:rPr lang="de-DE" sz="1400" dirty="0"/>
              <a:t>Die Balkon-Modulsysteme sind sicher und lohnen sich langfristig betrachtet auch finanziell.</a:t>
            </a:r>
          </a:p>
          <a:p>
            <a:pPr marL="0" indent="0">
              <a:buNone/>
            </a:pPr>
            <a:r>
              <a:rPr lang="de-DE" sz="1400" dirty="0"/>
              <a:t>Informationen unter:</a:t>
            </a:r>
          </a:p>
          <a:p>
            <a:pPr marL="0" indent="0">
              <a:buNone/>
            </a:pPr>
            <a:r>
              <a:rPr lang="de-DE" sz="1400" dirty="0">
                <a:hlinkClick r:id="rId3"/>
              </a:rPr>
              <a:t>https://www.verbraucherzentrale.de/wissen/energie/erneuerbare-energien/steckersolar-solarstrom-vom-balkon-direkt-in-die-steckdose-44715</a:t>
            </a:r>
            <a:endParaRPr lang="de-DE" sz="1400" dirty="0"/>
          </a:p>
          <a:p>
            <a:pPr marL="0" indent="0">
              <a:buNone/>
            </a:pPr>
            <a:r>
              <a:rPr lang="de-DE" sz="1400" dirty="0">
                <a:hlinkClick r:id="rId4"/>
              </a:rPr>
              <a:t>https://machdeinenstrom.de</a:t>
            </a:r>
            <a:endParaRPr lang="de-DE" sz="1400" dirty="0"/>
          </a:p>
          <a:p>
            <a:pPr marL="0" indent="0">
              <a:buNone/>
            </a:pPr>
            <a:r>
              <a:rPr lang="de-DE" sz="1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04B471-2186-864C-BBDD-F6166CFEE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9"/>
          <a:stretch/>
        </p:blipFill>
        <p:spPr>
          <a:xfrm>
            <a:off x="4571999" y="1772816"/>
            <a:ext cx="377887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51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B5F35-B4E6-BE43-A755-D71D5B42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40" y="719194"/>
            <a:ext cx="7886700" cy="352275"/>
          </a:xfrm>
        </p:spPr>
        <p:txBody>
          <a:bodyPr>
            <a:normAutofit fontScale="90000"/>
          </a:bodyPr>
          <a:lstStyle/>
          <a:p>
            <a:r>
              <a:rPr lang="de-DE" b="1" dirty="0" err="1">
                <a:solidFill>
                  <a:schemeClr val="tx1"/>
                </a:solidFill>
              </a:rPr>
              <a:t>Crowdinvesting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770919-D2D4-2149-8BF7-670F5BA7BF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01B2-6D6D-C14A-8AD6-E24C4EDA1558}" type="slidenum">
              <a:rPr lang="de-DE" smtClean="0">
                <a:solidFill>
                  <a:schemeClr val="tx2"/>
                </a:solidFill>
                <a:latin typeface="Open Sans" panose="020B0606030504020204" pitchFamily="34" charset="0"/>
              </a:rPr>
              <a:pPr/>
              <a:t>21</a:t>
            </a:fld>
            <a:r>
              <a:rPr lang="de-DE">
                <a:latin typeface="Open Sans" panose="020B0606030504020204" pitchFamily="34" charset="0"/>
              </a:rPr>
              <a:t> </a:t>
            </a:r>
            <a:r>
              <a:rPr lang="de-DE" b="1">
                <a:solidFill>
                  <a:schemeClr val="bg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|</a:t>
            </a:r>
            <a:endParaRPr lang="de-DE" b="1" dirty="0">
              <a:solidFill>
                <a:schemeClr val="bg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E2CB0A-1F32-6B4A-8D7A-9C78CD09D3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3197" y="1196752"/>
            <a:ext cx="4806325" cy="2165795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/>
              <a:t>Investitionen in klimafreundliche Projekte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/>
              <a:t>Bereits ab 50 € möglich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400" dirty="0"/>
              <a:t>Risiko vergleichsweise hoch</a:t>
            </a:r>
          </a:p>
          <a:p>
            <a:pPr marL="0" indent="0">
              <a:buNone/>
            </a:pPr>
            <a:r>
              <a:rPr lang="de-DE" sz="1400" dirty="0"/>
              <a:t>Beispiele: </a:t>
            </a:r>
          </a:p>
          <a:p>
            <a:pPr marL="0" indent="0">
              <a:buNone/>
            </a:pPr>
            <a:r>
              <a:rPr lang="de-DE" sz="1400" dirty="0">
                <a:hlinkClick r:id="rId3"/>
              </a:rPr>
              <a:t>www.bettervest.com</a:t>
            </a:r>
            <a:endParaRPr lang="de-DE" sz="1400" dirty="0"/>
          </a:p>
          <a:p>
            <a:pPr marL="0" indent="0">
              <a:buNone/>
            </a:pPr>
            <a:r>
              <a:rPr lang="de-DE" sz="1400" dirty="0">
                <a:hlinkClick r:id="rId4"/>
              </a:rPr>
              <a:t>www.ecoligo.investments</a:t>
            </a:r>
            <a:r>
              <a:rPr lang="de-DE" sz="1400" dirty="0"/>
              <a:t> </a:t>
            </a:r>
          </a:p>
          <a:p>
            <a:pPr marL="0" indent="0">
              <a:buNone/>
            </a:pPr>
            <a:r>
              <a:rPr lang="de-DE" sz="1400" dirty="0">
                <a:hlinkClick r:id="rId5"/>
              </a:rPr>
              <a:t>https://wiwin.de</a:t>
            </a:r>
            <a:r>
              <a:rPr lang="de-DE" sz="1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7DB5C0-3323-014D-A662-3AA56F0425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96" y="988075"/>
            <a:ext cx="1908047" cy="4767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2E76FCE-E169-F143-9EF4-814A739DD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8" y="3371675"/>
            <a:ext cx="4571999" cy="26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30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ctrTitle"/>
          </p:nvPr>
        </p:nvSpPr>
        <p:spPr>
          <a:xfrm>
            <a:off x="971600" y="861829"/>
            <a:ext cx="7450071" cy="223224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de-DE" b="1" dirty="0"/>
              <a:t>Kontakt</a:t>
            </a:r>
            <a:br>
              <a:rPr lang="de-DE" b="1" dirty="0"/>
            </a:br>
            <a:br>
              <a:rPr lang="de-DE" b="1" dirty="0"/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Marcel Schwalbach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BürgerEnergie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Thüringen e.V.</a:t>
            </a: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mail@beth-ev.de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35687" y="5084295"/>
            <a:ext cx="8786842" cy="168072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de-DE" sz="2000" u="sng" dirty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de-DE" sz="2000" dirty="0"/>
          </a:p>
        </p:txBody>
      </p:sp>
      <p:pic>
        <p:nvPicPr>
          <p:cNvPr id="8" name="Grafik 7" descr="Logo_BuergerEnergie TheV_Standard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3405870"/>
            <a:ext cx="514923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0" y="820738"/>
            <a:ext cx="9144000" cy="0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 bwMode="auto">
          <a:xfrm>
            <a:off x="143508" y="5111"/>
            <a:ext cx="8374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200" b="1" dirty="0">
                <a:latin typeface="Century Gothic" panose="020B0502020202020204" pitchFamily="34" charset="0"/>
                <a:ea typeface="+mj-ea"/>
                <a:cs typeface="+mj-cs"/>
              </a:rPr>
              <a:t>Energiewende gemeinsam gestalten:</a:t>
            </a:r>
          </a:p>
          <a:p>
            <a:pPr>
              <a:defRPr/>
            </a:pPr>
            <a:r>
              <a:rPr lang="de-DE" sz="2200" b="1" dirty="0">
                <a:latin typeface="Century Gothic" panose="020B0502020202020204" pitchFamily="34" charset="0"/>
                <a:ea typeface="+mj-ea"/>
                <a:cs typeface="+mj-cs"/>
              </a:rPr>
              <a:t>Bürgerenergiegenossenschaften in Thüringen</a:t>
            </a:r>
          </a:p>
        </p:txBody>
      </p:sp>
      <p:pic>
        <p:nvPicPr>
          <p:cNvPr id="9" name="Grafik 8" descr="Logo_BuergerEnergie TheV_Standar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62213"/>
            <a:ext cx="1713848" cy="74297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83D37DC-B548-47E1-A0E7-BFCD2FF69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9051"/>
          <a:stretch/>
        </p:blipFill>
        <p:spPr>
          <a:xfrm>
            <a:off x="143508" y="965873"/>
            <a:ext cx="8100900" cy="5282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0" y="820738"/>
            <a:ext cx="9144000" cy="0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 bwMode="auto">
          <a:xfrm>
            <a:off x="384968" y="98747"/>
            <a:ext cx="8374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200" b="1" dirty="0">
                <a:latin typeface="Century Gothic" panose="020B0502020202020204" pitchFamily="34" charset="0"/>
                <a:ea typeface="+mj-ea"/>
                <a:cs typeface="+mj-cs"/>
              </a:rPr>
              <a:t>Druckfrische Broschüre von und über uns</a:t>
            </a:r>
          </a:p>
        </p:txBody>
      </p:sp>
      <p:pic>
        <p:nvPicPr>
          <p:cNvPr id="9" name="Grafik 8" descr="Logo_BuergerEnergie TheV_Standar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46605"/>
            <a:ext cx="1749852" cy="75858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2C3023-03A2-4E43-80AD-86D4D4331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84"/>
          <a:stretch/>
        </p:blipFill>
        <p:spPr>
          <a:xfrm>
            <a:off x="3255580" y="1044014"/>
            <a:ext cx="4493613" cy="4473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781AAD-2F5B-4F40-98A9-61C097C2C54D}"/>
              </a:ext>
            </a:extLst>
          </p:cNvPr>
          <p:cNvSpPr txBox="1"/>
          <p:nvPr/>
        </p:nvSpPr>
        <p:spPr>
          <a:xfrm>
            <a:off x="191441" y="5659427"/>
            <a:ext cx="891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https://www.thega.de/fileadmin/user_upload/Publikationen/thega_broschuere_beg.pdf</a:t>
            </a:r>
          </a:p>
        </p:txBody>
      </p:sp>
    </p:spTree>
    <p:extLst>
      <p:ext uri="{BB962C8B-B14F-4D97-AF65-F5344CB8AC3E}">
        <p14:creationId xmlns:p14="http://schemas.microsoft.com/office/powerpoint/2010/main" val="14814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Gerade Verbindung 11"/>
          <p:cNvCxnSpPr/>
          <p:nvPr/>
        </p:nvCxnSpPr>
        <p:spPr>
          <a:xfrm>
            <a:off x="0" y="820738"/>
            <a:ext cx="9144000" cy="0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 bwMode="auto">
          <a:xfrm>
            <a:off x="384968" y="98747"/>
            <a:ext cx="8374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2200" b="1" dirty="0">
                <a:latin typeface="+mj-lt"/>
                <a:ea typeface="+mj-ea"/>
                <a:cs typeface="+mj-cs"/>
              </a:rPr>
              <a:t>Druckfrische Broschüre von und über uns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781AAD-2F5B-4F40-98A9-61C097C2C54D}"/>
              </a:ext>
            </a:extLst>
          </p:cNvPr>
          <p:cNvSpPr txBox="1"/>
          <p:nvPr/>
        </p:nvSpPr>
        <p:spPr>
          <a:xfrm>
            <a:off x="109171" y="4509120"/>
            <a:ext cx="891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https://www.thega.de/fileadmin/user_upload/Publikationen/thega_broschuere_beg.pdf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47D1E6-EC39-4110-AD12-BDA2CB542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6" y="1810589"/>
            <a:ext cx="8918685" cy="24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5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0" y="820738"/>
            <a:ext cx="9144000" cy="0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Logo_BuergerEnergie TheV_Standar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46605"/>
            <a:ext cx="1749852" cy="75858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6881139-1B09-B286-4795-69AD77CD7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044F630-EB2D-E523-1BB8-02D0A7BF4492}"/>
              </a:ext>
            </a:extLst>
          </p:cNvPr>
          <p:cNvSpPr txBox="1"/>
          <p:nvPr/>
        </p:nvSpPr>
        <p:spPr>
          <a:xfrm>
            <a:off x="539552" y="210451"/>
            <a:ext cx="55835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>
                <a:latin typeface="Century Gothic" panose="020B0502020202020204" pitchFamily="34" charset="0"/>
              </a:rPr>
              <a:t>Was ist eine Bürgerenergiegesellschaft?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1544777-4749-CC96-BEDE-DFBEC482F09A}"/>
              </a:ext>
            </a:extLst>
          </p:cNvPr>
          <p:cNvSpPr/>
          <p:nvPr/>
        </p:nvSpPr>
        <p:spPr>
          <a:xfrm>
            <a:off x="2627784" y="1143908"/>
            <a:ext cx="6048672" cy="4856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27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0" y="820738"/>
            <a:ext cx="9144000" cy="0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 bwMode="auto">
          <a:xfrm>
            <a:off x="384968" y="98747"/>
            <a:ext cx="8374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000" b="1" dirty="0">
                <a:latin typeface="Century Gothic" panose="020B0502020202020204" pitchFamily="34" charset="0"/>
              </a:rPr>
              <a:t>Die Vorteile einer Genossenschaft im Überblick</a:t>
            </a:r>
            <a:endParaRPr lang="de-DE" sz="2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Grafik 8" descr="Logo_BuergerEnergie TheV_Standar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1"/>
            <a:ext cx="1857356" cy="80518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B6A899-F993-4F17-968C-8E72504FA7B0}"/>
              </a:ext>
            </a:extLst>
          </p:cNvPr>
          <p:cNvSpPr txBox="1"/>
          <p:nvPr/>
        </p:nvSpPr>
        <p:spPr>
          <a:xfrm>
            <a:off x="365061" y="1124744"/>
            <a:ext cx="8219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de-DE" dirty="0">
                <a:latin typeface="Century Gothic" panose="020B0502020202020204" pitchFamily="34" charset="0"/>
              </a:rPr>
              <a:t>Demokratische Mitbestimmung</a:t>
            </a:r>
          </a:p>
          <a:p>
            <a:pPr marL="342900" indent="-342900">
              <a:buFont typeface="+mj-lt"/>
              <a:buAutoNum type="arabicParenR"/>
            </a:pPr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dirty="0">
                <a:latin typeface="Century Gothic" panose="020B0502020202020204" pitchFamily="34" charset="0"/>
              </a:rPr>
              <a:t>Mitgliederförderung steht im Fokus</a:t>
            </a:r>
          </a:p>
          <a:p>
            <a:pPr marL="342900" indent="-342900">
              <a:buFont typeface="+mj-lt"/>
              <a:buAutoNum type="arabicParenR"/>
            </a:pPr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dirty="0">
                <a:latin typeface="Century Gothic" panose="020B0502020202020204" pitchFamily="34" charset="0"/>
              </a:rPr>
              <a:t>Ein- und Austritt unkompliziert möglich</a:t>
            </a:r>
          </a:p>
          <a:p>
            <a:pPr marL="342900" indent="-342900">
              <a:buFont typeface="+mj-lt"/>
              <a:buAutoNum type="arabicParenR"/>
            </a:pPr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dirty="0">
                <a:latin typeface="Century Gothic" panose="020B0502020202020204" pitchFamily="34" charset="0"/>
              </a:rPr>
              <a:t>Sicherheit durch interne und externe Kontrollen</a:t>
            </a:r>
          </a:p>
          <a:p>
            <a:pPr marL="342900" indent="-342900">
              <a:buFont typeface="+mj-lt"/>
              <a:buAutoNum type="arabicParenR"/>
            </a:pPr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dirty="0">
                <a:latin typeface="Century Gothic" panose="020B0502020202020204" pitchFamily="34" charset="0"/>
              </a:rPr>
              <a:t>Genossenschaftsanteile bilden das Eigenkapital</a:t>
            </a:r>
          </a:p>
          <a:p>
            <a:pPr marL="342900" indent="-342900">
              <a:buFont typeface="+mj-lt"/>
              <a:buAutoNum type="arabicParenR"/>
            </a:pPr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dirty="0">
                <a:latin typeface="Century Gothic" panose="020B0502020202020204" pitchFamily="34" charset="0"/>
              </a:rPr>
              <a:t>Begrenzte Haftung</a:t>
            </a:r>
          </a:p>
          <a:p>
            <a:endParaRPr lang="de-DE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661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0" y="820738"/>
            <a:ext cx="9144000" cy="0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 bwMode="auto">
          <a:xfrm>
            <a:off x="384968" y="98747"/>
            <a:ext cx="8374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200" b="1" dirty="0">
                <a:latin typeface="Century Gothic" panose="020B0502020202020204" pitchFamily="34" charset="0"/>
              </a:rPr>
              <a:t>Vorteile der </a:t>
            </a:r>
            <a:r>
              <a:rPr lang="de-DE" sz="2200" b="1" dirty="0" err="1">
                <a:latin typeface="Century Gothic" panose="020B0502020202020204" pitchFamily="34" charset="0"/>
              </a:rPr>
              <a:t>BürgerEnergie</a:t>
            </a:r>
            <a:r>
              <a:rPr lang="de-DE" sz="2200" b="1" dirty="0">
                <a:latin typeface="Century Gothic" panose="020B0502020202020204" pitchFamily="34" charset="0"/>
              </a:rPr>
              <a:t>:</a:t>
            </a:r>
            <a:endParaRPr lang="de-DE" sz="2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Grafik 8" descr="Logo_BuergerEnergie TheV_Standar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1"/>
            <a:ext cx="1857356" cy="80518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B6A899-F993-4F17-968C-8E72504FA7B0}"/>
              </a:ext>
            </a:extLst>
          </p:cNvPr>
          <p:cNvSpPr txBox="1"/>
          <p:nvPr/>
        </p:nvSpPr>
        <p:spPr>
          <a:xfrm>
            <a:off x="365061" y="1124744"/>
            <a:ext cx="82194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DE" b="1" dirty="0">
                <a:latin typeface="Century Gothic" panose="020B0502020202020204" pitchFamily="34" charset="0"/>
              </a:rPr>
              <a:t>Regionale Wertschöpfung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Steuereinnahmen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Arbeitsplätze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Investitionsmöglichkeiten vor Ort</a:t>
            </a:r>
          </a:p>
          <a:p>
            <a:pPr lvl="1"/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b="1" dirty="0">
                <a:latin typeface="Century Gothic" panose="020B0502020202020204" pitchFamily="34" charset="0"/>
              </a:rPr>
              <a:t>Akzeptanz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b="1" dirty="0">
                <a:latin typeface="Century Gothic" panose="020B0502020202020204" pitchFamily="34" charset="0"/>
              </a:rPr>
              <a:t>vor Ort für die Energiewende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Beteiligung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Teilhabe und Entscheidungsgewalt (Demokratisierung der Energieversorgung)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b="1" dirty="0">
                <a:latin typeface="Century Gothic" panose="020B0502020202020204" pitchFamily="34" charset="0"/>
                <a:sym typeface="Wingdings" panose="05000000000000000000" pitchFamily="2" charset="2"/>
              </a:rPr>
              <a:t>Daseinsvorsorge durch Gemeinschaft und Innovation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Projekte als Kristallisationspunkt für Bildung einer Gemeinschaft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Vielfältige Anschlussprojekte (E-Carsharing, Bürgerbusse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Dezentralität und lokal/regional optimiertes Energiesystem (bspw. Sektorenkopplung) entlasten Stromnetz</a:t>
            </a:r>
          </a:p>
          <a:p>
            <a:endParaRPr lang="de-DE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695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0" y="820738"/>
            <a:ext cx="9144000" cy="0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 bwMode="auto">
          <a:xfrm>
            <a:off x="384968" y="98747"/>
            <a:ext cx="83740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Handlungsmöglichkeiten der Kommune</a:t>
            </a:r>
          </a:p>
        </p:txBody>
      </p:sp>
      <p:pic>
        <p:nvPicPr>
          <p:cNvPr id="9" name="Grafik 8" descr="Logo_BuergerEnergie TheV_Standar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1"/>
            <a:ext cx="1857356" cy="80518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B6A899-F993-4F17-968C-8E72504FA7B0}"/>
              </a:ext>
            </a:extLst>
          </p:cNvPr>
          <p:cNvSpPr txBox="1"/>
          <p:nvPr/>
        </p:nvSpPr>
        <p:spPr>
          <a:xfrm>
            <a:off x="365061" y="1124744"/>
            <a:ext cx="8219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de-DE" b="1" dirty="0">
                <a:latin typeface="Century Gothic" panose="020B0502020202020204" pitchFamily="34" charset="0"/>
              </a:rPr>
              <a:t>Wind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Zuwegung</a:t>
            </a:r>
          </a:p>
          <a:p>
            <a:pPr lvl="1"/>
            <a:endParaRPr lang="de-DE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de-DE" b="1" dirty="0">
                <a:latin typeface="Century Gothic" panose="020B0502020202020204" pitchFamily="34" charset="0"/>
              </a:rPr>
              <a:t>Photovoltaik-Freiflächen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  <a:sym typeface="Wingdings" panose="05000000000000000000" pitchFamily="2" charset="2"/>
              </a:rPr>
              <a:t>Volle Entscheidungsgewalt (Aufstellungsbeschluss muss im Gemeinderat gefällt werden)</a:t>
            </a:r>
          </a:p>
          <a:p>
            <a:endParaRPr lang="de-DE" dirty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585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804</Words>
  <Application>Microsoft Office PowerPoint</Application>
  <PresentationFormat>Bildschirmpräsentation (4:3)</PresentationFormat>
  <Paragraphs>148</Paragraphs>
  <Slides>22</Slides>
  <Notes>16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Wingdings</vt:lpstr>
      <vt:lpstr>Open Sans ExtraBold</vt:lpstr>
      <vt:lpstr>Century Gothic</vt:lpstr>
      <vt:lpstr>Calibri Light</vt:lpstr>
      <vt:lpstr>Open Sans</vt:lpstr>
      <vt:lpstr>Arial</vt:lpstr>
      <vt:lpstr>Calibri</vt:lpstr>
      <vt:lpstr>Gill Sans MT</vt:lpstr>
      <vt:lpstr>Office</vt:lpstr>
      <vt:lpstr>Bürgerenergie und Kommunen – ein Gewinn für alle!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 ist echter Ökostrom?</vt:lpstr>
      <vt:lpstr>Unsere bisherige Energieversorgung</vt:lpstr>
      <vt:lpstr>Die Alternativen sind verfügbar! </vt:lpstr>
      <vt:lpstr>Kriterien für echten Ökostrom</vt:lpstr>
      <vt:lpstr>Robin Wood hat alle Stromanbieter geprüft</vt:lpstr>
      <vt:lpstr>PowerPoint-Präsentation</vt:lpstr>
      <vt:lpstr>Ein Wechsel lohnt sich – für dich und das Klima</vt:lpstr>
      <vt:lpstr>Balkonmodule</vt:lpstr>
      <vt:lpstr>Crowdinvesting</vt:lpstr>
      <vt:lpstr>Kontakt  Marcel Schwalbach BürgerEnergie Thüringen e.V.  mail@beth-ev.de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 Berger</dc:creator>
  <cp:lastModifiedBy>Barbara Braun</cp:lastModifiedBy>
  <cp:revision>551</cp:revision>
  <cp:lastPrinted>2021-09-24T08:45:49Z</cp:lastPrinted>
  <dcterms:created xsi:type="dcterms:W3CDTF">2011-11-19T14:18:17Z</dcterms:created>
  <dcterms:modified xsi:type="dcterms:W3CDTF">2022-11-15T14:27:59Z</dcterms:modified>
</cp:coreProperties>
</file>